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529" r:id="rId2"/>
    <p:sldId id="530" r:id="rId3"/>
    <p:sldId id="531" r:id="rId4"/>
    <p:sldId id="534" r:id="rId5"/>
    <p:sldId id="535" r:id="rId6"/>
    <p:sldId id="527" r:id="rId7"/>
    <p:sldId id="496" r:id="rId8"/>
    <p:sldId id="505" r:id="rId9"/>
    <p:sldId id="504" r:id="rId10"/>
    <p:sldId id="532" r:id="rId11"/>
    <p:sldId id="503" r:id="rId12"/>
    <p:sldId id="502" r:id="rId13"/>
    <p:sldId id="533" r:id="rId14"/>
    <p:sldId id="501" r:id="rId15"/>
    <p:sldId id="500" r:id="rId16"/>
    <p:sldId id="499" r:id="rId17"/>
    <p:sldId id="498" r:id="rId18"/>
    <p:sldId id="497" r:id="rId19"/>
    <p:sldId id="495" r:id="rId20"/>
    <p:sldId id="525" r:id="rId21"/>
    <p:sldId id="491" r:id="rId22"/>
    <p:sldId id="494" r:id="rId23"/>
    <p:sldId id="492" r:id="rId24"/>
    <p:sldId id="528" r:id="rId25"/>
    <p:sldId id="513" r:id="rId26"/>
    <p:sldId id="519" r:id="rId27"/>
    <p:sldId id="518" r:id="rId28"/>
    <p:sldId id="517" r:id="rId29"/>
    <p:sldId id="515" r:id="rId30"/>
    <p:sldId id="512" r:id="rId31"/>
    <p:sldId id="526" r:id="rId3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A8"/>
    <a:srgbClr val="009900"/>
    <a:srgbClr val="EF63CA"/>
    <a:srgbClr val="008000"/>
    <a:srgbClr val="33CC33"/>
    <a:srgbClr val="61953D"/>
    <a:srgbClr val="203214"/>
    <a:srgbClr val="31B931"/>
    <a:srgbClr val="2E471D"/>
    <a:srgbClr val="001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63707-897E-4A74-946B-21A37FCA286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22C1C-DF0E-4ED3-8587-675E0CDDAFA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4874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312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4662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3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752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6997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6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3264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237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675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960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63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AA6A4-0617-4639-A713-996889AB5C3E}" type="datetimeFigureOut">
              <a:rPr lang="pt-BR" smtClean="0"/>
              <a:pPr/>
              <a:t>01/04/2021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6EC17-83B7-4CAC-B740-F9168835454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563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openxmlformats.org/officeDocument/2006/relationships/image" Target="../media/image15.jpeg"/><Relationship Id="rId4" Type="http://schemas.microsoft.com/office/2007/relationships/hdphoto" Target="../media/hdphoto1.wdp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eurônios Neurotransmissores Sistema Nervoso Cérebro Animação 3D Música  Instru... | Gfycat">
            <a:extLst>
              <a:ext uri="{FF2B5EF4-FFF2-40B4-BE49-F238E27FC236}">
                <a16:creationId xmlns:a16="http://schemas.microsoft.com/office/drawing/2014/main" id="{415715BD-DF9C-4633-9971-172BEA5957F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02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4C6DA31-14CE-41FD-BCEE-D982814C87E6}"/>
              </a:ext>
            </a:extLst>
          </p:cNvPr>
          <p:cNvSpPr txBox="1"/>
          <p:nvPr/>
        </p:nvSpPr>
        <p:spPr>
          <a:xfrm>
            <a:off x="2981611" y="5657671"/>
            <a:ext cx="7954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solidFill>
                  <a:schemeClr val="bg1"/>
                </a:solidFill>
                <a:latin typeface="Urdu Typesetting" panose="020B0604020202020204" pitchFamily="66" charset="-78"/>
                <a:cs typeface="Urdu Typesetting" panose="020B0604020202020204" pitchFamily="66" charset="-78"/>
              </a:rPr>
              <a:t>Sistema  nervoso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E6FF700-74E3-4F84-B004-44C16B074EC6}"/>
              </a:ext>
            </a:extLst>
          </p:cNvPr>
          <p:cNvSpPr txBox="1"/>
          <p:nvPr/>
        </p:nvSpPr>
        <p:spPr>
          <a:xfrm>
            <a:off x="4638122" y="92865"/>
            <a:ext cx="33563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ijaya" panose="020B0604020202020204" pitchFamily="34" charset="0"/>
                <a:cs typeface="Vijaya" panose="020B0604020202020204" pitchFamily="34" charset="0"/>
              </a:rPr>
              <a:t>Biologia</a:t>
            </a:r>
            <a:endParaRPr lang="pt-BR" sz="4000" b="1" dirty="0">
              <a:ln w="0"/>
              <a:solidFill>
                <a:schemeClr val="bg1"/>
              </a:solidFill>
              <a:effectLst/>
              <a:latin typeface="Vijaya" panose="020B0604020202020204" pitchFamily="34" charset="0"/>
              <a:cs typeface="Vijay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11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para brain gif | Brain gif, Creative block, Brain">
            <a:extLst>
              <a:ext uri="{FF2B5EF4-FFF2-40B4-BE49-F238E27FC236}">
                <a16:creationId xmlns:a16="http://schemas.microsoft.com/office/drawing/2014/main" id="{B1B483B5-2D6C-4CE9-98E7-9E5D25581B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7201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996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72709" y="781980"/>
            <a:ext cx="8311621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b="1" dirty="0"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b="1" dirty="0"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  <a:cs typeface="Tahoma" pitchFamily="34" charset="0"/>
              </a:rPr>
              <a:t>Cérebro</a:t>
            </a:r>
          </a:p>
          <a:p>
            <a:pPr marL="0" lvl="3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Funções: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Sensações.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Atos conscientes e voluntários (movimentos).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Pensamento.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Memória.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Inteligência.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Aprendizagem. 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Sentidos.</a:t>
            </a:r>
          </a:p>
          <a:p>
            <a:pPr marL="0" lvl="4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Equilíbrio.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2496" y="1637143"/>
            <a:ext cx="4697805" cy="378000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554243" y="625182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277949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709" y="57789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98039" y="967074"/>
            <a:ext cx="9667778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Cérebro</a:t>
            </a: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Tálamo e Hipotálamo </a:t>
            </a:r>
            <a:r>
              <a:rPr lang="pt-BR" sz="2200" dirty="0">
                <a:latin typeface="Book Antiqua" panose="02040602050305030304" pitchFamily="18" charset="0"/>
              </a:rPr>
              <a:t>(presentes na região inferior do cérebro).</a:t>
            </a: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Tálamo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Reorganização dos estímulos nervosos.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Percepção sensorial (consciência).</a:t>
            </a: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Hipotálamo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Regulador da homeostase corporal.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Temperatura.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Apetite.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Balanço hídrico.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Controle da hipófise e outras glândulas.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3164" y="2377245"/>
            <a:ext cx="5088000" cy="345600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775518" y="407428"/>
            <a:ext cx="3751348" cy="400110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34073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hinking Brain GIF - Find &amp; Share on GIPHY">
            <a:extLst>
              <a:ext uri="{FF2B5EF4-FFF2-40B4-BE49-F238E27FC236}">
                <a16:creationId xmlns:a16="http://schemas.microsoft.com/office/drawing/2014/main" id="{AB336800-DDB1-416D-A671-E183705F6C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29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737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98039" y="1347086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  <a:cs typeface="Tahoma" pitchFamily="34" charset="0"/>
              </a:rPr>
              <a:t>Cerebelo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dirty="0">
                <a:latin typeface="Book Antiqua" panose="02040602050305030304" pitchFamily="18" charset="0"/>
              </a:rPr>
              <a:t>Responsável pelo equilíbrio do corpo.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dirty="0">
                <a:latin typeface="Book Antiqua" panose="02040602050305030304" pitchFamily="18" charset="0"/>
              </a:rPr>
              <a:t>Tônus e vigor muscular.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dirty="0">
                <a:latin typeface="Book Antiqua" panose="02040602050305030304" pitchFamily="18" charset="0"/>
              </a:rPr>
              <a:t>Orientação espacial.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dirty="0">
                <a:latin typeface="Book Antiqua" panose="02040602050305030304" pitchFamily="18" charset="0"/>
              </a:rPr>
              <a:t>Coordenação dos movimentos.</a:t>
            </a:r>
          </a:p>
        </p:txBody>
      </p:sp>
      <p:pic>
        <p:nvPicPr>
          <p:cNvPr id="12" name="Imagem 6" descr="cerebro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33" y="1843220"/>
            <a:ext cx="43434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ixaDeTexto 7"/>
          <p:cNvSpPr txBox="1">
            <a:spLocks noChangeArrowheads="1"/>
          </p:cNvSpPr>
          <p:nvPr/>
        </p:nvSpPr>
        <p:spPr bwMode="auto">
          <a:xfrm>
            <a:off x="6760845" y="4414970"/>
            <a:ext cx="10715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800">
              <a:latin typeface="Book Antiqua" panose="02040602050305030304" pitchFamily="18" charset="0"/>
            </a:endParaRPr>
          </a:p>
        </p:txBody>
      </p:sp>
      <p:sp>
        <p:nvSpPr>
          <p:cNvPr id="14" name="CaixaDeTexto 10"/>
          <p:cNvSpPr txBox="1">
            <a:spLocks noChangeArrowheads="1"/>
          </p:cNvSpPr>
          <p:nvPr/>
        </p:nvSpPr>
        <p:spPr bwMode="auto">
          <a:xfrm>
            <a:off x="9618345" y="4629282"/>
            <a:ext cx="1785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800" b="1" dirty="0">
                <a:solidFill>
                  <a:srgbClr val="0000FF"/>
                </a:solidFill>
                <a:latin typeface="Book Antiqua" panose="02040602050305030304" pitchFamily="18" charset="0"/>
              </a:rPr>
              <a:t>Cerebelo</a:t>
            </a:r>
          </a:p>
        </p:txBody>
      </p:sp>
      <p:cxnSp>
        <p:nvCxnSpPr>
          <p:cNvPr id="15" name="Conector reto 14"/>
          <p:cNvCxnSpPr/>
          <p:nvPr/>
        </p:nvCxnSpPr>
        <p:spPr>
          <a:xfrm>
            <a:off x="9046845" y="4486407"/>
            <a:ext cx="928688" cy="285750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etângulo 15"/>
          <p:cNvSpPr/>
          <p:nvPr/>
        </p:nvSpPr>
        <p:spPr>
          <a:xfrm>
            <a:off x="646424" y="659259"/>
            <a:ext cx="3751348" cy="400110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91418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554694" y="1625655"/>
            <a:ext cx="6096000" cy="364715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Tronco encefálico 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3 divisões: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Mesencéfalo.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Ponte.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Bulbo.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	</a:t>
            </a:r>
          </a:p>
        </p:txBody>
      </p:sp>
      <p:pic>
        <p:nvPicPr>
          <p:cNvPr id="10" name="Imagem 6" descr="cerebro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363" y="2030855"/>
            <a:ext cx="43434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ixaDeTexto 7"/>
          <p:cNvSpPr txBox="1">
            <a:spLocks noChangeArrowheads="1"/>
          </p:cNvSpPr>
          <p:nvPr/>
        </p:nvSpPr>
        <p:spPr bwMode="auto">
          <a:xfrm>
            <a:off x="6543675" y="4602605"/>
            <a:ext cx="1071563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200">
              <a:latin typeface="Book Antiqua" panose="02040602050305030304" pitchFamily="18" charset="0"/>
            </a:endParaRPr>
          </a:p>
        </p:txBody>
      </p:sp>
      <p:sp>
        <p:nvSpPr>
          <p:cNvPr id="12" name="CaixaDeTexto 10"/>
          <p:cNvSpPr txBox="1">
            <a:spLocks noChangeArrowheads="1"/>
          </p:cNvSpPr>
          <p:nvPr/>
        </p:nvSpPr>
        <p:spPr bwMode="auto">
          <a:xfrm>
            <a:off x="4494211" y="4544549"/>
            <a:ext cx="197428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 dirty="0">
                <a:solidFill>
                  <a:srgbClr val="0000FF"/>
                </a:solidFill>
                <a:latin typeface="Book Antiqua" panose="02040602050305030304" pitchFamily="18" charset="0"/>
              </a:rPr>
              <a:t>Mesencéfalo</a:t>
            </a:r>
          </a:p>
        </p:txBody>
      </p:sp>
      <p:cxnSp>
        <p:nvCxnSpPr>
          <p:cNvPr id="13" name="Conector reto 12"/>
          <p:cNvCxnSpPr/>
          <p:nvPr/>
        </p:nvCxnSpPr>
        <p:spPr>
          <a:xfrm rot="10800000" flipV="1">
            <a:off x="6400800" y="4102542"/>
            <a:ext cx="1500188" cy="642938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CaixaDeTexto 14"/>
          <p:cNvSpPr txBox="1">
            <a:spLocks noChangeArrowheads="1"/>
          </p:cNvSpPr>
          <p:nvPr/>
        </p:nvSpPr>
        <p:spPr bwMode="auto">
          <a:xfrm>
            <a:off x="5614988" y="4888355"/>
            <a:ext cx="17859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solidFill>
                  <a:srgbClr val="0000FF"/>
                </a:solidFill>
                <a:latin typeface="Book Antiqua" panose="02040602050305030304" pitchFamily="18" charset="0"/>
              </a:rPr>
              <a:t>Ponte</a:t>
            </a:r>
          </a:p>
        </p:txBody>
      </p:sp>
      <p:sp>
        <p:nvSpPr>
          <p:cNvPr id="15" name="CaixaDeTexto 15"/>
          <p:cNvSpPr txBox="1">
            <a:spLocks noChangeArrowheads="1"/>
          </p:cNvSpPr>
          <p:nvPr/>
        </p:nvSpPr>
        <p:spPr bwMode="auto">
          <a:xfrm>
            <a:off x="6043613" y="5245542"/>
            <a:ext cx="17859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solidFill>
                  <a:srgbClr val="0000FF"/>
                </a:solidFill>
                <a:latin typeface="Book Antiqua" panose="02040602050305030304" pitchFamily="18" charset="0"/>
              </a:rPr>
              <a:t>Bulbo</a:t>
            </a:r>
          </a:p>
        </p:txBody>
      </p:sp>
      <p:cxnSp>
        <p:nvCxnSpPr>
          <p:cNvPr id="16" name="Conector reto 15"/>
          <p:cNvCxnSpPr/>
          <p:nvPr/>
        </p:nvCxnSpPr>
        <p:spPr>
          <a:xfrm rot="10800000" flipV="1">
            <a:off x="6829425" y="4602605"/>
            <a:ext cx="1000125" cy="428625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 rot="10800000" flipV="1">
            <a:off x="7258050" y="5031230"/>
            <a:ext cx="857250" cy="357187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Retângulo 17"/>
          <p:cNvSpPr/>
          <p:nvPr/>
        </p:nvSpPr>
        <p:spPr>
          <a:xfrm>
            <a:off x="493493" y="742778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24586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472709" y="1462795"/>
            <a:ext cx="976503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Tronco encefálico. 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Mesencéfalo.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Recepção e coordenação da contração muscular.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Postura corporal.</a:t>
            </a:r>
          </a:p>
        </p:txBody>
      </p:sp>
      <p:pic>
        <p:nvPicPr>
          <p:cNvPr id="10" name="Imagem 6" descr="cerebro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22" y="1880924"/>
            <a:ext cx="43434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ixaDeTexto 7"/>
          <p:cNvSpPr txBox="1">
            <a:spLocks noChangeArrowheads="1"/>
          </p:cNvSpPr>
          <p:nvPr/>
        </p:nvSpPr>
        <p:spPr bwMode="auto">
          <a:xfrm>
            <a:off x="7791534" y="4452674"/>
            <a:ext cx="10715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800">
              <a:latin typeface="Book Antiqua" panose="02040602050305030304" pitchFamily="18" charset="0"/>
            </a:endParaRPr>
          </a:p>
        </p:txBody>
      </p:sp>
      <p:sp>
        <p:nvSpPr>
          <p:cNvPr id="12" name="CaixaDeTexto 10"/>
          <p:cNvSpPr txBox="1">
            <a:spLocks noChangeArrowheads="1"/>
          </p:cNvSpPr>
          <p:nvPr/>
        </p:nvSpPr>
        <p:spPr bwMode="auto">
          <a:xfrm>
            <a:off x="6077034" y="4452674"/>
            <a:ext cx="1785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800" b="1" dirty="0">
                <a:solidFill>
                  <a:srgbClr val="0000FF"/>
                </a:solidFill>
                <a:latin typeface="Book Antiqua" panose="02040602050305030304" pitchFamily="18" charset="0"/>
              </a:rPr>
              <a:t>Mesencéfalo</a:t>
            </a:r>
          </a:p>
        </p:txBody>
      </p:sp>
      <p:cxnSp>
        <p:nvCxnSpPr>
          <p:cNvPr id="13" name="Conector reto 12"/>
          <p:cNvCxnSpPr/>
          <p:nvPr/>
        </p:nvCxnSpPr>
        <p:spPr>
          <a:xfrm rot="10800000" flipV="1">
            <a:off x="7648659" y="3952611"/>
            <a:ext cx="1500188" cy="642938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493493" y="742778"/>
            <a:ext cx="3751348" cy="400110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11047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608140" y="1528630"/>
            <a:ext cx="49011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Tronco encefálico 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latin typeface="Book Antiqua" panose="02040602050305030304" pitchFamily="18" charset="0"/>
              </a:rPr>
              <a:t>Ponte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Manutenção da postura corporal, equilíbrio do corpo e tônus muscular.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pt-BR" sz="2200" dirty="0">
              <a:latin typeface="Book Antiqua" panose="0204060205030503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pt-BR" sz="2200" dirty="0">
              <a:latin typeface="Book Antiqua" panose="02040602050305030304" pitchFamily="18" charset="0"/>
            </a:endParaRP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	</a:t>
            </a:r>
          </a:p>
        </p:txBody>
      </p:sp>
      <p:pic>
        <p:nvPicPr>
          <p:cNvPr id="10" name="Imagem 6" descr="cerebro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305" y="1255970"/>
            <a:ext cx="43434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ixaDeTexto 7"/>
          <p:cNvSpPr txBox="1">
            <a:spLocks noChangeArrowheads="1"/>
          </p:cNvSpPr>
          <p:nvPr/>
        </p:nvSpPr>
        <p:spPr bwMode="auto">
          <a:xfrm>
            <a:off x="7303856" y="3899782"/>
            <a:ext cx="1071563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200">
              <a:latin typeface="Book Antiqua" panose="02040602050305030304" pitchFamily="18" charset="0"/>
            </a:endParaRPr>
          </a:p>
        </p:txBody>
      </p:sp>
      <p:sp>
        <p:nvSpPr>
          <p:cNvPr id="12" name="CaixaDeTexto 9"/>
          <p:cNvSpPr txBox="1">
            <a:spLocks noChangeArrowheads="1"/>
          </p:cNvSpPr>
          <p:nvPr/>
        </p:nvSpPr>
        <p:spPr bwMode="auto">
          <a:xfrm>
            <a:off x="6505055" y="4748685"/>
            <a:ext cx="17859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 dirty="0">
                <a:solidFill>
                  <a:srgbClr val="0000FF"/>
                </a:solidFill>
                <a:latin typeface="Book Antiqua" panose="02040602050305030304" pitchFamily="18" charset="0"/>
              </a:rPr>
              <a:t>Ponte</a:t>
            </a:r>
          </a:p>
        </p:txBody>
      </p:sp>
      <p:cxnSp>
        <p:nvCxnSpPr>
          <p:cNvPr id="13" name="Conector reto 12"/>
          <p:cNvCxnSpPr/>
          <p:nvPr/>
        </p:nvCxnSpPr>
        <p:spPr>
          <a:xfrm rot="10800000" flipV="1">
            <a:off x="8041218" y="4517016"/>
            <a:ext cx="1000125" cy="428625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493493" y="742778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365522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98039" y="1344343"/>
            <a:ext cx="87820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Tronco encefálico </a:t>
            </a: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Bulbo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Controle dos batimentos cardíacos.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Controle dos movimentos respiratórios.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Controle da deglutição (engolir).</a:t>
            </a:r>
          </a:p>
        </p:txBody>
      </p:sp>
      <p:pic>
        <p:nvPicPr>
          <p:cNvPr id="10" name="Imagem 6" descr="cerebro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11" y="1866636"/>
            <a:ext cx="43434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ixaDeTexto 7"/>
          <p:cNvSpPr txBox="1">
            <a:spLocks noChangeArrowheads="1"/>
          </p:cNvSpPr>
          <p:nvPr/>
        </p:nvSpPr>
        <p:spPr bwMode="auto">
          <a:xfrm>
            <a:off x="6992923" y="4438386"/>
            <a:ext cx="1071563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200">
              <a:latin typeface="Book Antiqua" panose="02040602050305030304" pitchFamily="18" charset="0"/>
            </a:endParaRPr>
          </a:p>
        </p:txBody>
      </p:sp>
      <p:sp>
        <p:nvSpPr>
          <p:cNvPr id="12" name="CaixaDeTexto 10"/>
          <p:cNvSpPr txBox="1">
            <a:spLocks noChangeArrowheads="1"/>
          </p:cNvSpPr>
          <p:nvPr/>
        </p:nvSpPr>
        <p:spPr bwMode="auto">
          <a:xfrm>
            <a:off x="6492861" y="5081323"/>
            <a:ext cx="17859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200" b="1">
                <a:solidFill>
                  <a:srgbClr val="0000FF"/>
                </a:solidFill>
                <a:latin typeface="Book Antiqua" panose="02040602050305030304" pitchFamily="18" charset="0"/>
              </a:rPr>
              <a:t>Bulbo</a:t>
            </a:r>
          </a:p>
        </p:txBody>
      </p:sp>
      <p:cxnSp>
        <p:nvCxnSpPr>
          <p:cNvPr id="13" name="Conector reto 12"/>
          <p:cNvCxnSpPr/>
          <p:nvPr/>
        </p:nvCxnSpPr>
        <p:spPr>
          <a:xfrm rot="10800000" flipV="1">
            <a:off x="7707298" y="4867011"/>
            <a:ext cx="857250" cy="357187"/>
          </a:xfrm>
          <a:prstGeom prst="line">
            <a:avLst/>
          </a:prstGeom>
          <a:ln>
            <a:headEnd type="oval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493493" y="742778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112759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67018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98038" y="750405"/>
            <a:ext cx="1119774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Medula Espinhal (raque)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Cordão cilíndrico que parte da base do encéfalo e percorre toda a coluna vertebral.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Aloja-se dentro das perfurações das vértebras.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Da medula espinhal partem 31 pares de nervos raquidianos.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2003" y="2801005"/>
            <a:ext cx="2786113" cy="345673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8430" y="4110124"/>
            <a:ext cx="4824000" cy="2315963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646424" y="490575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49242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MO O SISTEMA NERVOSO FUNCIONA?">
            <a:extLst>
              <a:ext uri="{FF2B5EF4-FFF2-40B4-BE49-F238E27FC236}">
                <a16:creationId xmlns:a16="http://schemas.microsoft.com/office/drawing/2014/main" id="{856C4FA9-C01C-40EB-A5F0-0F5970B429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833" y="0"/>
            <a:ext cx="69211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59034F1-A363-4D73-8E68-335B998C4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4" y="-1"/>
            <a:ext cx="2648849" cy="68580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583A5BC-2841-4BC8-814A-190385C31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151" y="0"/>
            <a:ext cx="264884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09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2741" y="2112680"/>
            <a:ext cx="6420000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23212" y="840218"/>
            <a:ext cx="92779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Classificação dos nervos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Quanto ao tipo de neurônio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Sensitivos  ou aferentes </a:t>
            </a:r>
            <a:r>
              <a:rPr lang="pt-BR" sz="2200" dirty="0">
                <a:latin typeface="Book Antiqua" panose="02040602050305030304" pitchFamily="18" charset="0"/>
              </a:rPr>
              <a:t>(contém apenas neurônios sensitivos).</a:t>
            </a:r>
          </a:p>
          <a:p>
            <a:pPr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Motores ou eferentes </a:t>
            </a:r>
            <a:r>
              <a:rPr lang="pt-BR" sz="2200" dirty="0">
                <a:latin typeface="Book Antiqua" panose="02040602050305030304" pitchFamily="18" charset="0"/>
              </a:rPr>
              <a:t>(contém apenas neurônios motores).</a:t>
            </a:r>
          </a:p>
          <a:p>
            <a:pPr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Mistos </a:t>
            </a:r>
            <a:r>
              <a:rPr lang="pt-BR" sz="2200" dirty="0">
                <a:latin typeface="Book Antiqua" panose="02040602050305030304" pitchFamily="18" charset="0"/>
              </a:rPr>
              <a:t>(contém neurônios sensitivos e motores).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Quanto à posição anatômica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Cranianos (ligados ao encéfalo) –  12 pares.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Raquidianos  ou espinhais (ligados à medula) – 31 pares.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1030" y="1642924"/>
            <a:ext cx="3458381" cy="403200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249796" y="812926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235556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93493" y="1674038"/>
            <a:ext cx="7073167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Medula Espinhal (raque)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dirty="0">
                <a:latin typeface="Book Antiqua" panose="02040602050305030304" pitchFamily="18" charset="0"/>
              </a:rPr>
              <a:t>Funções da medula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Recebe as informações de diversas partes do corpo e as enviam para o encéfalo e vice-versa.</a:t>
            </a: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Responsável pelos atos reflexos (reflexo medular).</a:t>
            </a:r>
          </a:p>
        </p:txBody>
      </p:sp>
      <p:pic>
        <p:nvPicPr>
          <p:cNvPr id="1026" name="Picture 2" descr="Imagem relacionad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53" y="1012924"/>
            <a:ext cx="3796431" cy="52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61338" y="933666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algn="just"/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11678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pic>
        <p:nvPicPr>
          <p:cNvPr id="7" name="Imagem 10" descr="nervo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993" y="3899782"/>
            <a:ext cx="2052000" cy="2089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323212" y="1337929"/>
            <a:ext cx="10573584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lvl="1" algn="just">
              <a:defRPr/>
            </a:pPr>
            <a:r>
              <a:rPr lang="pt-BR" sz="2200" dirty="0">
                <a:solidFill>
                  <a:prstClr val="black"/>
                </a:solidFill>
                <a:cs typeface="Tahoma" pitchFamily="34" charset="0"/>
              </a:rPr>
              <a:t>Constituído por:</a:t>
            </a:r>
          </a:p>
          <a:p>
            <a:pPr marL="0" lvl="2" algn="just">
              <a:lnSpc>
                <a:spcPct val="150000"/>
              </a:lnSpc>
              <a:defRPr/>
            </a:pPr>
            <a:r>
              <a:rPr lang="pt-BR" sz="2200" b="1" dirty="0">
                <a:solidFill>
                  <a:srgbClr val="FF0000"/>
                </a:solidFill>
                <a:cs typeface="Tahoma" pitchFamily="34" charset="0"/>
              </a:rPr>
              <a:t>Nervos </a:t>
            </a:r>
            <a:r>
              <a:rPr lang="pt-BR" sz="2200" dirty="0">
                <a:solidFill>
                  <a:srgbClr val="FF0000"/>
                </a:solidFill>
                <a:cs typeface="Tahoma" pitchFamily="34" charset="0"/>
              </a:rPr>
              <a:t>( 12 pares cranianos e 31 pares raquidianos)</a:t>
            </a:r>
          </a:p>
          <a:p>
            <a:pPr marL="0" lvl="2" algn="just">
              <a:lnSpc>
                <a:spcPct val="150000"/>
              </a:lnSpc>
              <a:defRPr/>
            </a:pPr>
            <a:r>
              <a:rPr lang="pt-BR" sz="2200" b="1" dirty="0">
                <a:solidFill>
                  <a:srgbClr val="FF0000"/>
                </a:solidFill>
                <a:cs typeface="Tahoma" pitchFamily="34" charset="0"/>
              </a:rPr>
              <a:t>Gânglios nervosos.</a:t>
            </a:r>
          </a:p>
          <a:p>
            <a:pPr marL="0" lvl="2" algn="just">
              <a:lnSpc>
                <a:spcPct val="150000"/>
              </a:lnSpc>
              <a:defRPr/>
            </a:pPr>
            <a:r>
              <a:rPr lang="pt-BR" sz="2200" b="1" dirty="0">
                <a:solidFill>
                  <a:srgbClr val="FF0000"/>
                </a:solidFill>
                <a:cs typeface="Tahoma" pitchFamily="34" charset="0"/>
              </a:rPr>
              <a:t>Terminações nervosas </a:t>
            </a:r>
            <a:r>
              <a:rPr lang="pt-BR" sz="2200" dirty="0">
                <a:solidFill>
                  <a:prstClr val="black"/>
                </a:solidFill>
                <a:cs typeface="Tahoma" pitchFamily="34" charset="0"/>
              </a:rPr>
              <a:t>(receptores para dor, tato, frio, pressão, calor, paladar, etc.).</a:t>
            </a:r>
          </a:p>
        </p:txBody>
      </p:sp>
      <p:sp>
        <p:nvSpPr>
          <p:cNvPr id="10" name="CaixaDeTexto 7"/>
          <p:cNvSpPr txBox="1">
            <a:spLocks noChangeArrowheads="1"/>
          </p:cNvSpPr>
          <p:nvPr/>
        </p:nvSpPr>
        <p:spPr bwMode="auto">
          <a:xfrm>
            <a:off x="3949065" y="5337705"/>
            <a:ext cx="1071563" cy="369887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altLang="pt-B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68945" y="3693867"/>
            <a:ext cx="914245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11113" algn="just">
              <a:defRPr/>
            </a:pPr>
            <a:r>
              <a:rPr lang="pt-BR" sz="2200" dirty="0">
                <a:solidFill>
                  <a:prstClr val="black"/>
                </a:solidFill>
                <a:cs typeface="Tahoma" pitchFamily="34" charset="0"/>
              </a:rPr>
              <a:t>Nervos.</a:t>
            </a:r>
          </a:p>
          <a:p>
            <a:pPr marL="0" lvl="2" indent="11113" algn="just">
              <a:defRPr/>
            </a:pPr>
            <a:endParaRPr lang="pt-BR" sz="2200" dirty="0">
              <a:solidFill>
                <a:prstClr val="black"/>
              </a:solidFill>
              <a:cs typeface="Tahoma" pitchFamily="34" charset="0"/>
            </a:endParaRPr>
          </a:p>
          <a:p>
            <a:pPr marL="0" lvl="2" indent="11113" algn="just">
              <a:lnSpc>
                <a:spcPct val="150000"/>
              </a:lnSpc>
              <a:defRPr/>
            </a:pPr>
            <a:r>
              <a:rPr lang="pt-BR" sz="2200" dirty="0">
                <a:solidFill>
                  <a:prstClr val="black"/>
                </a:solidFill>
                <a:cs typeface="Tahoma" pitchFamily="34" charset="0"/>
              </a:rPr>
              <a:t>São fios finos formados por vários axônios de neurônios envolvidos por tecido conjuntivo.</a:t>
            </a:r>
          </a:p>
          <a:p>
            <a:pPr marL="0" lvl="2" indent="11113" algn="just">
              <a:lnSpc>
                <a:spcPct val="150000"/>
              </a:lnSpc>
              <a:defRPr/>
            </a:pPr>
            <a:r>
              <a:rPr lang="pt-BR" sz="2200" dirty="0">
                <a:solidFill>
                  <a:prstClr val="black"/>
                </a:solidFill>
                <a:cs typeface="Tahoma" pitchFamily="34" charset="0"/>
              </a:rPr>
              <a:t>Transmitem mensagens de várias partes do corpo para o sistema nervoso central ou destes para as regiões corporais.	</a:t>
            </a:r>
            <a:endParaRPr lang="pt-BR" sz="2200" dirty="0">
              <a:solidFill>
                <a:srgbClr val="1F497D">
                  <a:lumMod val="50000"/>
                </a:srgbClr>
              </a:solidFill>
              <a:cs typeface="Tahoma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08215" y="745454"/>
            <a:ext cx="4014048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cs typeface="Tahoma" pitchFamily="34" charset="0"/>
              </a:rPr>
              <a:t>Sistema nervoso periférico (SNP)</a:t>
            </a:r>
          </a:p>
        </p:txBody>
      </p:sp>
      <p:pic>
        <p:nvPicPr>
          <p:cNvPr id="7170" name="Picture 2" descr="Resultado de imagem para Sistema nervoso periférico (SNP)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45"/>
          <a:stretch/>
        </p:blipFill>
        <p:spPr bwMode="auto">
          <a:xfrm>
            <a:off x="8067784" y="555782"/>
            <a:ext cx="3528000" cy="226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44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66991" y="3475618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31245" y="2060996"/>
            <a:ext cx="5830819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11113" algn="just">
              <a:defRPr/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  <a:cs typeface="Tahoma" pitchFamily="34" charset="0"/>
              </a:rPr>
              <a:t>Nervos</a:t>
            </a:r>
          </a:p>
          <a:p>
            <a:pPr marL="0" lvl="2" indent="11113" algn="just">
              <a:defRPr/>
            </a:pPr>
            <a:endParaRPr lang="pt-BR" sz="2200" dirty="0">
              <a:solidFill>
                <a:prstClr val="black"/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marL="0" lvl="2" indent="11113" algn="just">
              <a:lnSpc>
                <a:spcPct val="150000"/>
              </a:lnSpc>
              <a:defRPr/>
            </a:pPr>
            <a:r>
              <a:rPr lang="pt-BR" sz="2200" dirty="0">
                <a:solidFill>
                  <a:prstClr val="black"/>
                </a:solidFill>
                <a:latin typeface="Book Antiqua" panose="02040602050305030304" pitchFamily="18" charset="0"/>
                <a:cs typeface="Tahoma" pitchFamily="34" charset="0"/>
              </a:rPr>
              <a:t>São fios finos formados por vários axônios de neurônios envolvidos por tecido conjuntivo.</a:t>
            </a:r>
          </a:p>
          <a:p>
            <a:pPr marL="0" lvl="2" indent="11113" algn="just">
              <a:lnSpc>
                <a:spcPct val="150000"/>
              </a:lnSpc>
              <a:defRPr/>
            </a:pPr>
            <a:r>
              <a:rPr lang="pt-BR" sz="2200" dirty="0">
                <a:solidFill>
                  <a:prstClr val="black"/>
                </a:solidFill>
                <a:latin typeface="Book Antiqua" panose="02040602050305030304" pitchFamily="18" charset="0"/>
                <a:cs typeface="Tahoma" pitchFamily="34" charset="0"/>
              </a:rPr>
              <a:t>Transmitem mensagens de várias partes do corpo para o sistema nervoso central ou destes para as regiões corporais.	</a:t>
            </a:r>
            <a:endParaRPr lang="pt-BR" sz="2200" dirty="0">
              <a:solidFill>
                <a:srgbClr val="1F497D">
                  <a:lumMod val="50000"/>
                </a:srgbClr>
              </a:solidFill>
              <a:latin typeface="Book Antiqua" panose="02040602050305030304" pitchFamily="18" charset="0"/>
              <a:cs typeface="Tahoma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85302" y="745454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9610" y="1228924"/>
            <a:ext cx="3991705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7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18680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44655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68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37719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9899" y="6594438"/>
            <a:ext cx="11371460" cy="263562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808942" y="1950064"/>
            <a:ext cx="7237202" cy="308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Sistema nervoso periférico (SNP)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Gânglios nervosos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Aglomerado de corpos celulares de neurônios encontrados fora do sistema nervoso central.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4298" y="1496057"/>
            <a:ext cx="3528000" cy="3597507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626986" y="812926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349671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772658"/>
              </p:ext>
            </p:extLst>
          </p:nvPr>
        </p:nvGraphicFramePr>
        <p:xfrm>
          <a:off x="756383" y="3391265"/>
          <a:ext cx="10426340" cy="18154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0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7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8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9664"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FF0000"/>
                          </a:solidFill>
                          <a:latin typeface="Book Antiqua" panose="02040602050305030304" pitchFamily="18" charset="0"/>
                        </a:rPr>
                        <a:t>Sistema Nervoso Voluntário </a:t>
                      </a:r>
                      <a:r>
                        <a:rPr lang="pt-BR" sz="2000" b="1" dirty="0">
                          <a:latin typeface="Book Antiqua" panose="02040602050305030304" pitchFamily="18" charset="0"/>
                        </a:rPr>
                        <a:t>(somático)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2000" b="1" dirty="0">
                          <a:latin typeface="Book Antiqua" panose="02040602050305030304" pitchFamily="18" charset="0"/>
                        </a:rPr>
                        <a:t>Ações conscientes:</a:t>
                      </a:r>
                      <a:r>
                        <a:rPr lang="pt-BR" sz="2000" b="1" baseline="0" dirty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pt-BR" sz="2000" baseline="0" dirty="0">
                          <a:latin typeface="Book Antiqua" panose="02040602050305030304" pitchFamily="18" charset="0"/>
                        </a:rPr>
                        <a:t>andar, falar, pensar, movimentar um braço, etc.</a:t>
                      </a:r>
                      <a:endParaRPr lang="pt-BR" sz="2000" dirty="0">
                        <a:latin typeface="Book Antiqua" panose="02040602050305030304" pitchFamily="18" charset="0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endParaRPr lang="pt-BR" sz="2000" dirty="0">
                        <a:latin typeface="Book Antiqua" panose="02040602050305030304" pitchFamily="18" charset="0"/>
                      </a:endParaRP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874">
                <a:tc rowSpan="2"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Sistema Nervoso Autônomo</a:t>
                      </a:r>
                    </a:p>
                    <a:p>
                      <a:pPr algn="ctr"/>
                      <a:r>
                        <a:rPr lang="pt-BR" sz="2000" b="1" dirty="0">
                          <a:latin typeface="Book Antiqua" panose="02040602050305030304" pitchFamily="18" charset="0"/>
                        </a:rPr>
                        <a:t>(visceral)</a:t>
                      </a:r>
                    </a:p>
                  </a:txBody>
                  <a:tcPr marT="45707" marB="45707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pt-BR" sz="2000" b="1" dirty="0">
                          <a:latin typeface="Book Antiqua" panose="02040602050305030304" pitchFamily="18" charset="0"/>
                        </a:rPr>
                        <a:t>Ações inconscientes:</a:t>
                      </a:r>
                      <a:r>
                        <a:rPr lang="pt-BR" sz="2000" dirty="0">
                          <a:latin typeface="Book Antiqua" panose="02040602050305030304" pitchFamily="18" charset="0"/>
                        </a:rPr>
                        <a:t> controle</a:t>
                      </a:r>
                      <a:r>
                        <a:rPr lang="pt-BR" sz="2000" baseline="0" dirty="0">
                          <a:latin typeface="Book Antiqua" panose="02040602050305030304" pitchFamily="18" charset="0"/>
                        </a:rPr>
                        <a:t> da digestão, batimentos cardíacos, movimento das vísceras, etc.</a:t>
                      </a:r>
                      <a:endParaRPr lang="pt-BR" sz="2000" dirty="0">
                        <a:latin typeface="Book Antiqua" panose="02040602050305030304" pitchFamily="18" charset="0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Simpático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48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Parassimpático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tângulo 1"/>
          <p:cNvSpPr/>
          <p:nvPr/>
        </p:nvSpPr>
        <p:spPr>
          <a:xfrm>
            <a:off x="646424" y="1676405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Divisão do sistema nervoso periférico.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49796" y="812926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182840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4" y="70581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93494" y="805040"/>
            <a:ext cx="113506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FF0000"/>
                </a:solidFill>
                <a:latin typeface="Book Antiqua" panose="02040602050305030304" pitchFamily="18" charset="0"/>
              </a:rPr>
              <a:t>Sistema Nervoso Voluntário (Somático)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Formado por nervos motores que conduzem impulsos do sistema nervoso central (SNC) à musculatura estriada esquelética.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b="1" dirty="0">
                <a:latin typeface="Book Antiqua" panose="02040602050305030304" pitchFamily="18" charset="0"/>
              </a:rPr>
              <a:t>Determina ações conscientes: </a:t>
            </a:r>
            <a:r>
              <a:rPr lang="pt-BR" sz="2200" dirty="0">
                <a:latin typeface="Book Antiqua" panose="02040602050305030304" pitchFamily="18" charset="0"/>
              </a:rPr>
              <a:t>Andar, falar, abraçar, correr, etc.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1296967" y="4055350"/>
            <a:ext cx="1285875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latin typeface="Book Antiqua" panose="02040602050305030304" pitchFamily="18" charset="0"/>
            </a:endParaRPr>
          </a:p>
        </p:txBody>
      </p:sp>
      <p:sp>
        <p:nvSpPr>
          <p:cNvPr id="11" name="CaixaDeTexto 6"/>
          <p:cNvSpPr txBox="1">
            <a:spLocks noChangeArrowheads="1"/>
          </p:cNvSpPr>
          <p:nvPr/>
        </p:nvSpPr>
        <p:spPr bwMode="auto">
          <a:xfrm>
            <a:off x="1368405" y="4269662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800">
                <a:solidFill>
                  <a:srgbClr val="FFFF00"/>
                </a:solidFill>
                <a:latin typeface="Book Antiqua" panose="02040602050305030304" pitchFamily="18" charset="0"/>
              </a:rPr>
              <a:t>SNC</a:t>
            </a:r>
          </a:p>
        </p:txBody>
      </p:sp>
      <p:cxnSp>
        <p:nvCxnSpPr>
          <p:cNvPr id="12" name="Conector reto 11"/>
          <p:cNvCxnSpPr/>
          <p:nvPr/>
        </p:nvCxnSpPr>
        <p:spPr>
          <a:xfrm>
            <a:off x="2011342" y="4841162"/>
            <a:ext cx="257175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Elipse 12"/>
          <p:cNvSpPr/>
          <p:nvPr/>
        </p:nvSpPr>
        <p:spPr>
          <a:xfrm>
            <a:off x="1868467" y="4698287"/>
            <a:ext cx="357188" cy="28575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latin typeface="Book Antiqua" panose="02040602050305030304" pitchFamily="18" charset="0"/>
            </a:endParaRPr>
          </a:p>
        </p:txBody>
      </p:sp>
      <p:cxnSp>
        <p:nvCxnSpPr>
          <p:cNvPr id="14" name="Conector reto 13"/>
          <p:cNvCxnSpPr/>
          <p:nvPr/>
        </p:nvCxnSpPr>
        <p:spPr>
          <a:xfrm flipV="1">
            <a:off x="4583092" y="4626850"/>
            <a:ext cx="285750" cy="2143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ector reto 14"/>
          <p:cNvCxnSpPr/>
          <p:nvPr/>
        </p:nvCxnSpPr>
        <p:spPr>
          <a:xfrm>
            <a:off x="4583092" y="4841162"/>
            <a:ext cx="285750" cy="2143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Fluxograma: Decisão 15"/>
          <p:cNvSpPr/>
          <p:nvPr/>
        </p:nvSpPr>
        <p:spPr>
          <a:xfrm rot="5400000">
            <a:off x="4258972" y="4443113"/>
            <a:ext cx="1928813" cy="714375"/>
          </a:xfrm>
          <a:prstGeom prst="flowChartDecis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>
              <a:latin typeface="Book Antiqua" panose="02040602050305030304" pitchFamily="18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868342" y="5269787"/>
            <a:ext cx="22145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pt-BR" dirty="0">
                <a:latin typeface="Book Antiqua" panose="02040602050305030304" pitchFamily="18" charset="0"/>
              </a:rPr>
              <a:t>Corpos celulares dentro do SNC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10054" y="6071297"/>
            <a:ext cx="50564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dirty="0">
                <a:latin typeface="Book Antiqua" panose="02040602050305030304" pitchFamily="18" charset="0"/>
              </a:rPr>
              <a:t>Axônios controlando a musculatura esquelética</a:t>
            </a:r>
          </a:p>
        </p:txBody>
      </p:sp>
      <p:cxnSp>
        <p:nvCxnSpPr>
          <p:cNvPr id="19" name="Conector de seta reta 18"/>
          <p:cNvCxnSpPr/>
          <p:nvPr/>
        </p:nvCxnSpPr>
        <p:spPr>
          <a:xfrm>
            <a:off x="3154342" y="4483975"/>
            <a:ext cx="642938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Conector reto 19"/>
          <p:cNvCxnSpPr/>
          <p:nvPr/>
        </p:nvCxnSpPr>
        <p:spPr>
          <a:xfrm rot="5400000">
            <a:off x="4762480" y="4876087"/>
            <a:ext cx="50006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 rot="5400000">
            <a:off x="4691042" y="4804650"/>
            <a:ext cx="785813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ector reto 22"/>
          <p:cNvCxnSpPr/>
          <p:nvPr/>
        </p:nvCxnSpPr>
        <p:spPr>
          <a:xfrm rot="5400000">
            <a:off x="5119668" y="4876087"/>
            <a:ext cx="500062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ector reto 23"/>
          <p:cNvCxnSpPr/>
          <p:nvPr/>
        </p:nvCxnSpPr>
        <p:spPr>
          <a:xfrm rot="5400000">
            <a:off x="4905354" y="4804650"/>
            <a:ext cx="785813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/>
          <p:cNvCxnSpPr/>
          <p:nvPr/>
        </p:nvCxnSpPr>
        <p:spPr>
          <a:xfrm rot="5400000">
            <a:off x="4512448" y="4768931"/>
            <a:ext cx="128587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ector reto 25"/>
          <p:cNvCxnSpPr/>
          <p:nvPr/>
        </p:nvCxnSpPr>
        <p:spPr>
          <a:xfrm rot="5400000">
            <a:off x="4583886" y="4768931"/>
            <a:ext cx="1285875" cy="15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tângulo 26"/>
          <p:cNvSpPr/>
          <p:nvPr/>
        </p:nvSpPr>
        <p:spPr>
          <a:xfrm>
            <a:off x="783795" y="376078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2898" y="3698851"/>
            <a:ext cx="3420000" cy="271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84008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493" y="6572819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77255" y="1121688"/>
            <a:ext cx="1148580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b="1" dirty="0">
              <a:latin typeface="Book Antiqua" panose="02040602050305030304" pitchFamily="18" charset="0"/>
            </a:endParaRPr>
          </a:p>
          <a:p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Sistema Nervoso Autônomo (vegetativo ou visceral)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Constituído por nervos motores que conduzem impulsos do sistema nervoso central à musculatura lisa de órgãos viscerais, músculos cardíacos e glândulas.</a:t>
            </a:r>
          </a:p>
          <a:p>
            <a:pPr>
              <a:lnSpc>
                <a:spcPct val="150000"/>
              </a:lnSpc>
            </a:pPr>
            <a:endParaRPr lang="pt-BR" sz="2200" dirty="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Realiza o controle da digestão, sistema cardiovascular, excretor e endócrino.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Os nervos do SNP autônomo possuem dois tipos de neurônios: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b="1" dirty="0">
                <a:latin typeface="Book Antiqua" panose="02040602050305030304" pitchFamily="18" charset="0"/>
              </a:rPr>
              <a:t>Pré-ganglionares</a:t>
            </a:r>
            <a:r>
              <a:rPr lang="pt-BR" sz="2200" dirty="0">
                <a:latin typeface="Book Antiqua" panose="02040602050305030304" pitchFamily="18" charset="0"/>
              </a:rPr>
              <a:t> (corpo celular dentro do SNC)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2200" b="1" dirty="0">
                <a:latin typeface="Book Antiqua" panose="02040602050305030304" pitchFamily="18" charset="0"/>
              </a:rPr>
              <a:t>Pós-ganglionares</a:t>
            </a:r>
            <a:r>
              <a:rPr lang="pt-BR" sz="2200" dirty="0">
                <a:latin typeface="Book Antiqua" panose="02040602050305030304" pitchFamily="18" charset="0"/>
              </a:rPr>
              <a:t> (Corpo celular dentro do gânglio)</a:t>
            </a:r>
          </a:p>
          <a:p>
            <a:pPr>
              <a:lnSpc>
                <a:spcPct val="150000"/>
              </a:lnSpc>
            </a:pPr>
            <a:r>
              <a:rPr lang="pt-BR" sz="2200" dirty="0">
                <a:latin typeface="Book Antiqua" panose="02040602050305030304" pitchFamily="18" charset="0"/>
              </a:rPr>
              <a:t>	</a:t>
            </a:r>
          </a:p>
        </p:txBody>
      </p:sp>
      <p:sp>
        <p:nvSpPr>
          <p:cNvPr id="34" name="Retângulo 33"/>
          <p:cNvSpPr/>
          <p:nvPr/>
        </p:nvSpPr>
        <p:spPr>
          <a:xfrm>
            <a:off x="433302" y="669401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359211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23508" y="1089484"/>
            <a:ext cx="1154975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</a:rPr>
              <a:t>Sistema Nervoso Autônomo</a:t>
            </a:r>
          </a:p>
          <a:p>
            <a:pPr algn="just"/>
            <a:r>
              <a:rPr lang="pt-BR" sz="2200" dirty="0">
                <a:latin typeface="Book Antiqua" panose="02040602050305030304" pitchFamily="18" charset="0"/>
              </a:rPr>
              <a:t>	</a:t>
            </a:r>
          </a:p>
          <a:p>
            <a:pPr algn="just"/>
            <a:r>
              <a:rPr lang="pt-BR" sz="2200" dirty="0">
                <a:latin typeface="Book Antiqua" panose="02040602050305030304" pitchFamily="18" charset="0"/>
              </a:rPr>
              <a:t>É dividido em duas partes: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Simpático</a:t>
            </a:r>
          </a:p>
          <a:p>
            <a:pPr algn="just">
              <a:lnSpc>
                <a:spcPct val="150000"/>
              </a:lnSpc>
            </a:pPr>
            <a:r>
              <a:rPr lang="pt-BR" sz="2200" b="1" dirty="0">
                <a:latin typeface="Book Antiqua" panose="02040602050305030304" pitchFamily="18" charset="0"/>
              </a:rPr>
              <a:t>Parassimpático</a:t>
            </a:r>
          </a:p>
          <a:p>
            <a:pPr algn="just"/>
            <a:r>
              <a:rPr lang="pt-BR" sz="2200" dirty="0">
                <a:latin typeface="Book Antiqua" panose="02040602050305030304" pitchFamily="18" charset="0"/>
              </a:rPr>
              <a:t>	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b="1" dirty="0">
                <a:solidFill>
                  <a:srgbClr val="EF63CA"/>
                </a:solidFill>
                <a:latin typeface="Book Antiqua" panose="02040602050305030304" pitchFamily="18" charset="0"/>
              </a:rPr>
              <a:t>Sistema Nervoso Simpático</a:t>
            </a:r>
            <a:r>
              <a:rPr lang="pt-BR" sz="2200" dirty="0">
                <a:latin typeface="Book Antiqua" panose="02040602050305030304" pitchFamily="18" charset="0"/>
              </a:rPr>
              <a:t>: Prepara o organismo para o estresse (instinto de fuga ou luta)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b="1" dirty="0">
                <a:solidFill>
                  <a:srgbClr val="00B0F0"/>
                </a:solidFill>
                <a:latin typeface="Book Antiqua" panose="02040602050305030304" pitchFamily="18" charset="0"/>
              </a:rPr>
              <a:t>Sistema Nervoso Parassimpático</a:t>
            </a:r>
            <a:r>
              <a:rPr lang="pt-BR" sz="2200" dirty="0">
                <a:latin typeface="Book Antiqua" panose="02040602050305030304" pitchFamily="18" charset="0"/>
              </a:rPr>
              <a:t>: Estimula atividades relaxantes (repouso)</a:t>
            </a:r>
          </a:p>
          <a:p>
            <a:pPr algn="just"/>
            <a:endParaRPr lang="pt-BR" sz="2200" dirty="0">
              <a:latin typeface="Book Antiqua" panose="02040602050305030304" pitchFamily="18" charset="0"/>
            </a:endParaRPr>
          </a:p>
          <a:p>
            <a:pPr algn="just"/>
            <a:r>
              <a:rPr lang="pt-BR" sz="2200" dirty="0">
                <a:latin typeface="Book Antiqua" panose="02040602050305030304" pitchFamily="18" charset="0"/>
              </a:rPr>
              <a:t>Ações antagônicas no organismo.	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5969" y="841637"/>
            <a:ext cx="3960000" cy="323845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646424" y="564401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240730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ovo modelo experimental ajuda a melhor compreender a dor neuropática –  Jornal da USP">
            <a:extLst>
              <a:ext uri="{FF2B5EF4-FFF2-40B4-BE49-F238E27FC236}">
                <a16:creationId xmlns:a16="http://schemas.microsoft.com/office/drawing/2014/main" id="{D75CDC18-B23E-4344-901A-15DC8D5BF07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0" y="0"/>
            <a:ext cx="3644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726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3901" y="673543"/>
            <a:ext cx="7128000" cy="582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493492" y="1185675"/>
            <a:ext cx="99535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200" dirty="0">
              <a:latin typeface="Book Antiqua" panose="02040602050305030304" pitchFamily="18" charset="0"/>
            </a:endParaRPr>
          </a:p>
          <a:p>
            <a:r>
              <a:rPr lang="pt-BR" sz="2200" dirty="0">
                <a:latin typeface="Book Antiqua" panose="02040602050305030304" pitchFamily="18" charset="0"/>
              </a:rPr>
              <a:t>Diferenças entre os sistemas nervosos simpático e parassimpático:	</a:t>
            </a:r>
          </a:p>
          <a:p>
            <a:endParaRPr lang="pt-BR" sz="2200" dirty="0">
              <a:latin typeface="Book Antiqua" panose="02040602050305030304" pitchFamily="18" charset="0"/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3915"/>
              </p:ext>
            </p:extLst>
          </p:nvPr>
        </p:nvGraphicFramePr>
        <p:xfrm>
          <a:off x="493492" y="2481823"/>
          <a:ext cx="11102293" cy="36132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76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4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91">
                <a:tc gridSpan="3"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Sistema Nervoso Autônomo</a:t>
                      </a:r>
                    </a:p>
                  </a:txBody>
                  <a:tcPr marL="91439" marR="91439" marT="45702" marB="45702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30">
                <a:tc>
                  <a:txBody>
                    <a:bodyPr/>
                    <a:lstStyle/>
                    <a:p>
                      <a:endParaRPr lang="pt-BR" sz="1800" dirty="0">
                        <a:latin typeface="Book Antiqua" panose="02040602050305030304" pitchFamily="18" charset="0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Simpático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solidFill>
                            <a:srgbClr val="0038A8"/>
                          </a:solidFill>
                          <a:latin typeface="Book Antiqua" panose="02040602050305030304" pitchFamily="18" charset="0"/>
                        </a:rPr>
                        <a:t>Parassimpático</a:t>
                      </a: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33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Book Antiqua" panose="02040602050305030304" pitchFamily="18" charset="0"/>
                        </a:rPr>
                        <a:t>Fibra</a:t>
                      </a:r>
                      <a:r>
                        <a:rPr lang="pt-BR" sz="1800" b="1" baseline="0" dirty="0">
                          <a:latin typeface="Book Antiqua" panose="02040602050305030304" pitchFamily="18" charset="0"/>
                        </a:rPr>
                        <a:t> pré-ganglionar</a:t>
                      </a:r>
                      <a:endParaRPr lang="pt-BR" sz="1800" b="1" dirty="0">
                        <a:latin typeface="Book Antiqua" panose="02040602050305030304" pitchFamily="18" charset="0"/>
                      </a:endParaRP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curta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longa</a:t>
                      </a: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33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Book Antiqua" panose="02040602050305030304" pitchFamily="18" charset="0"/>
                        </a:rPr>
                        <a:t>Fibra pós-ganglionar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longa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curta</a:t>
                      </a: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33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Book Antiqua" panose="02040602050305030304" pitchFamily="18" charset="0"/>
                        </a:rPr>
                        <a:t>Origem dos nervos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Região torácica e lombar da medula (somente nervos raquidianos)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Região</a:t>
                      </a:r>
                      <a:r>
                        <a:rPr lang="pt-BR" sz="1800" baseline="0" dirty="0">
                          <a:latin typeface="Book Antiqua" panose="02040602050305030304" pitchFamily="18" charset="0"/>
                        </a:rPr>
                        <a:t> cervical (nervos cranianos) e região sacral da medula (nervos raquidianos)</a:t>
                      </a:r>
                      <a:endParaRPr lang="pt-BR" sz="1800" dirty="0">
                        <a:latin typeface="Book Antiqua" panose="02040602050305030304" pitchFamily="18" charset="0"/>
                      </a:endParaRP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863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Book Antiqua" panose="02040602050305030304" pitchFamily="18" charset="0"/>
                        </a:rPr>
                        <a:t>Mediador químico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Fibras</a:t>
                      </a:r>
                      <a:r>
                        <a:rPr lang="pt-BR" sz="1800" baseline="0" dirty="0">
                          <a:latin typeface="Book Antiqua" panose="02040602050305030304" pitchFamily="18" charset="0"/>
                        </a:rPr>
                        <a:t> pré-ganglionares: </a:t>
                      </a:r>
                      <a:r>
                        <a:rPr lang="pt-BR" sz="1800" b="1" baseline="0" dirty="0">
                          <a:latin typeface="Book Antiqua" panose="02040602050305030304" pitchFamily="18" charset="0"/>
                        </a:rPr>
                        <a:t>Acetilcolina</a:t>
                      </a:r>
                    </a:p>
                    <a:p>
                      <a:pPr algn="ctr"/>
                      <a:r>
                        <a:rPr lang="pt-BR" sz="1800" baseline="0" dirty="0">
                          <a:latin typeface="Book Antiqua" panose="02040602050305030304" pitchFamily="18" charset="0"/>
                        </a:rPr>
                        <a:t>Fibras pós-ganglionares: </a:t>
                      </a:r>
                      <a:r>
                        <a:rPr lang="pt-BR" sz="1800" b="1" baseline="0" dirty="0">
                          <a:latin typeface="Book Antiqua" panose="02040602050305030304" pitchFamily="18" charset="0"/>
                        </a:rPr>
                        <a:t>Adrenalina</a:t>
                      </a:r>
                    </a:p>
                  </a:txBody>
                  <a:tcPr marL="91439" marR="91439" marT="45702" marB="457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Fibras pré-ganglionares: Acetilcolina</a:t>
                      </a:r>
                    </a:p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Fibras pós-ganglionares:</a:t>
                      </a:r>
                    </a:p>
                    <a:p>
                      <a:pPr algn="ctr"/>
                      <a:r>
                        <a:rPr lang="pt-BR" sz="1800" dirty="0">
                          <a:latin typeface="Book Antiqua" panose="02040602050305030304" pitchFamily="18" charset="0"/>
                        </a:rPr>
                        <a:t>Acetilcolina</a:t>
                      </a:r>
                    </a:p>
                  </a:txBody>
                  <a:tcPr marL="91439" marR="91439" marT="45702" marB="4570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Retângulo 9"/>
          <p:cNvSpPr/>
          <p:nvPr/>
        </p:nvSpPr>
        <p:spPr>
          <a:xfrm>
            <a:off x="249796" y="812926"/>
            <a:ext cx="4459875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marL="342900" indent="-342900" algn="just">
              <a:defRPr/>
            </a:pPr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Sistema nervoso periférico (SNP)</a:t>
            </a:r>
          </a:p>
        </p:txBody>
      </p:sp>
    </p:spTree>
    <p:extLst>
      <p:ext uri="{BB962C8B-B14F-4D97-AF65-F5344CB8AC3E}">
        <p14:creationId xmlns:p14="http://schemas.microsoft.com/office/powerpoint/2010/main" val="42756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Neurona GIFs - Get the best GIF on GIPHY">
            <a:extLst>
              <a:ext uri="{FF2B5EF4-FFF2-40B4-BE49-F238E27FC236}">
                <a16:creationId xmlns:a16="http://schemas.microsoft.com/office/drawing/2014/main" id="{88DDB3C6-2394-43B0-93D7-4F19A70ABC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8575"/>
            <a:ext cx="12192001" cy="694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5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utonomic Nervous System- Crash Course A&amp;P #13 GIF | Gfycat">
            <a:extLst>
              <a:ext uri="{FF2B5EF4-FFF2-40B4-BE49-F238E27FC236}">
                <a16:creationId xmlns:a16="http://schemas.microsoft.com/office/drawing/2014/main" id="{00E4675C-5F6F-42D2-AD97-C9140E6DA06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071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511132" y="592576"/>
            <a:ext cx="1723549" cy="461665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solidFill>
                  <a:schemeClr val="bg1"/>
                </a:solidFill>
                <a:latin typeface="Book Antiqua" panose="02040602050305030304" pitchFamily="18" charset="0"/>
                <a:cs typeface="Tahoma" pitchFamily="34" charset="0"/>
              </a:rPr>
              <a:t>Introdução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8"/>
          <a:srcRect l="7176" r="9077"/>
          <a:stretch/>
        </p:blipFill>
        <p:spPr>
          <a:xfrm>
            <a:off x="4397358" y="1443379"/>
            <a:ext cx="7511358" cy="44280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212" y="1369515"/>
            <a:ext cx="3118798" cy="51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8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16332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36843" y="548248"/>
            <a:ext cx="11258941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>
                <a:latin typeface="Book Antiqua" panose="02040602050305030304" pitchFamily="18" charset="0"/>
                <a:cs typeface="Tahoma" pitchFamily="34" charset="0"/>
              </a:rPr>
              <a:t>                                                                               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b="1" dirty="0">
              <a:latin typeface="Book Antiqua" panose="02040602050305030304" pitchFamily="18" charset="0"/>
              <a:cs typeface="Tahom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  <a:cs typeface="Tahoma" pitchFamily="34" charset="0"/>
              </a:rPr>
              <a:t>Meninges</a:t>
            </a:r>
            <a:endParaRPr lang="pt-BR" sz="2200" dirty="0">
              <a:solidFill>
                <a:srgbClr val="0038A8"/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lvl="1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  <a:p>
            <a:pPr marL="0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São três delicadas membranas que revestem e protegem o sistema nervoso central (SNC).</a:t>
            </a:r>
          </a:p>
          <a:p>
            <a:pPr lvl="1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  <a:p>
            <a:pPr marL="377825" lvl="3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 err="1">
                <a:latin typeface="Book Antiqua" panose="02040602050305030304" pitchFamily="18" charset="0"/>
                <a:cs typeface="Tahoma" pitchFamily="34" charset="0"/>
              </a:rPr>
              <a:t>Dura-máter</a:t>
            </a: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 </a:t>
            </a:r>
          </a:p>
          <a:p>
            <a:pPr marL="377825" lvl="3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Aracnóide </a:t>
            </a:r>
          </a:p>
          <a:p>
            <a:pPr marL="377825" lvl="3" indent="-28575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 err="1">
                <a:latin typeface="Book Antiqua" panose="02040602050305030304" pitchFamily="18" charset="0"/>
                <a:cs typeface="Tahoma" pitchFamily="34" charset="0"/>
              </a:rPr>
              <a:t>Pia-máter</a:t>
            </a: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  <a:p>
            <a:pPr marL="800100" lvl="1" indent="-3429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pt-BR" sz="2200" b="1" dirty="0">
              <a:latin typeface="Book Antiqua" panose="02040602050305030304" pitchFamily="18" charset="0"/>
              <a:cs typeface="Tahoma" pitchFamily="34" charset="0"/>
            </a:endParaRPr>
          </a:p>
          <a:p>
            <a:pPr marL="1257300" lvl="2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pt-BR" sz="2200" b="1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	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endParaRPr lang="pt-BR" sz="2200" dirty="0">
              <a:latin typeface="Book Antiqua" panose="02040602050305030304" pitchFamily="18" charset="0"/>
              <a:cs typeface="Tahoma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775893" y="5220001"/>
            <a:ext cx="10715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1800">
              <a:latin typeface="Book Antiqua" panose="02040602050305030304" pitchFamily="18" charset="0"/>
            </a:endParaRPr>
          </a:p>
        </p:txBody>
      </p:sp>
      <p:pic>
        <p:nvPicPr>
          <p:cNvPr id="10" name="Imagem 7" descr="medula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88" y="3311149"/>
            <a:ext cx="42862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9" descr="meninge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82" y="2666767"/>
            <a:ext cx="4104000" cy="3190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3265277" y="6172655"/>
            <a:ext cx="2315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b="1" dirty="0">
                <a:latin typeface="Book Antiqua" panose="02040602050305030304" pitchFamily="18" charset="0"/>
              </a:rPr>
              <a:t>Medula espinhal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9229811" y="6165932"/>
            <a:ext cx="1785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b="1" dirty="0">
                <a:latin typeface="Book Antiqua" panose="02040602050305030304" pitchFamily="18" charset="0"/>
              </a:rPr>
              <a:t>Encéfalo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965433" y="485347"/>
            <a:ext cx="4115229" cy="430887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2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</p:spTree>
    <p:extLst>
      <p:ext uri="{BB962C8B-B14F-4D97-AF65-F5344CB8AC3E}">
        <p14:creationId xmlns:p14="http://schemas.microsoft.com/office/powerpoint/2010/main" val="164390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193637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7236" y="1293228"/>
            <a:ext cx="9537489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Possui cerca de 1,4 kg nos adultos</a:t>
            </a:r>
          </a:p>
          <a:p>
            <a:pPr marL="800100" lvl="1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Está localizado na caixa craniana</a:t>
            </a:r>
          </a:p>
          <a:p>
            <a:pPr marL="800100" lvl="1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Dividido em 3 partes: cérebro, cerebelo e tronco encefálico.</a:t>
            </a:r>
          </a:p>
          <a:p>
            <a:pPr marL="342900" indent="-3429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latin typeface="Book Antiqua" panose="02040602050305030304" pitchFamily="18" charset="0"/>
                <a:cs typeface="Tahoma" pitchFamily="34" charset="0"/>
              </a:rPr>
              <a:t>	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atin typeface="Book Antiqua" panose="02040602050305030304" pitchFamily="18" charset="0"/>
                <a:cs typeface="Tahoma" pitchFamily="34" charset="0"/>
              </a:rPr>
              <a:t>	</a:t>
            </a:r>
            <a:endParaRPr lang="pt-BR" sz="1400" dirty="0">
              <a:solidFill>
                <a:schemeClr val="tx2">
                  <a:lumMod val="50000"/>
                </a:schemeClr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latin typeface="Book Antiqua" panose="02040602050305030304" pitchFamily="18" charset="0"/>
              <a:cs typeface="Tahoma" pitchFamily="34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latin typeface="Book Antiqua" panose="02040602050305030304" pitchFamily="18" charset="0"/>
              <a:cs typeface="Tahoma" pitchFamily="34" charset="0"/>
            </a:endParaRPr>
          </a:p>
          <a:p>
            <a:pPr marL="800100" lvl="1" indent="-3429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latin typeface="Book Antiqua" panose="02040602050305030304" pitchFamily="18" charset="0"/>
              <a:cs typeface="Tahom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endParaRPr lang="pt-BR" dirty="0">
              <a:latin typeface="Book Antiqua" panose="02040602050305030304" pitchFamily="18" charset="0"/>
              <a:cs typeface="Tahoma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8"/>
              </a:buBlip>
              <a:defRPr/>
            </a:pPr>
            <a:endParaRPr lang="pt-BR" dirty="0">
              <a:latin typeface="Book Antiqua" panose="02040602050305030304" pitchFamily="18" charset="0"/>
              <a:cs typeface="Tahoma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647102" y="618807"/>
            <a:ext cx="3751348" cy="400110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253" y="3247609"/>
            <a:ext cx="10033144" cy="32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9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809618" y="3475617"/>
            <a:ext cx="6546027" cy="2187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823745" y="3765311"/>
            <a:ext cx="5916435" cy="268943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493" y="80621"/>
            <a:ext cx="11537143" cy="26621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1000"/>
                    </a14:imgEffect>
                  </a14:imgLayer>
                </a14:imgProps>
              </a:ext>
            </a:extLst>
          </a:blip>
          <a:srcRect t="5784" r="756" b="9589"/>
          <a:stretch/>
        </p:blipFill>
        <p:spPr>
          <a:xfrm>
            <a:off x="1" y="1"/>
            <a:ext cx="646423" cy="648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2709" y="6594438"/>
            <a:ext cx="11371460" cy="263562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333492" y="1233510"/>
            <a:ext cx="11350676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>
                <a:solidFill>
                  <a:srgbClr val="0038A8"/>
                </a:solidFill>
                <a:latin typeface="Book Antiqua" panose="02040602050305030304" pitchFamily="18" charset="0"/>
                <a:cs typeface="Tahoma" pitchFamily="34" charset="0"/>
              </a:rPr>
              <a:t>Encéfalo</a:t>
            </a:r>
            <a:endParaRPr lang="pt-BR" sz="2200" b="1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  <a:cs typeface="Tahoma" pitchFamily="34" charset="0"/>
            </a:endParaRPr>
          </a:p>
          <a:p>
            <a:pPr marL="0" lvl="2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200" b="1" dirty="0">
                <a:latin typeface="Book Antiqua" panose="02040602050305030304" pitchFamily="18" charset="0"/>
                <a:cs typeface="Tahoma" pitchFamily="34" charset="0"/>
              </a:rPr>
              <a:t> Cérebro</a:t>
            </a:r>
          </a:p>
          <a:p>
            <a:pPr marL="0" lvl="3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Constitui cerca de 90% da massa encefálica.</a:t>
            </a:r>
          </a:p>
          <a:p>
            <a:pPr marL="0" lvl="3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Sua superfície é bastante pregueada (aumento da superfície).</a:t>
            </a:r>
          </a:p>
          <a:p>
            <a:pPr marL="0" lvl="3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Dividido em dois hemisférios (esquerdo e direito).</a:t>
            </a:r>
          </a:p>
          <a:p>
            <a:pPr marL="0" lvl="3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Dividido em duas partes: </a:t>
            </a:r>
          </a:p>
          <a:p>
            <a:pPr marL="0" lvl="4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Córtex (externo) – substância cinzenta (corpos neuronais).</a:t>
            </a:r>
          </a:p>
          <a:p>
            <a:pPr marL="0" lvl="4"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pt-BR" sz="2200" dirty="0">
                <a:latin typeface="Book Antiqua" panose="02040602050305030304" pitchFamily="18" charset="0"/>
                <a:cs typeface="Tahoma" pitchFamily="34" charset="0"/>
              </a:rPr>
              <a:t>Região interna – substância branca (dendritos e axônios).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60716" y="346833"/>
            <a:ext cx="3348000" cy="2943544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493493" y="742778"/>
            <a:ext cx="3751348" cy="400110"/>
          </a:xfrm>
          <a:prstGeom prst="rect">
            <a:avLst/>
          </a:prstGeom>
          <a:solidFill>
            <a:srgbClr val="009900"/>
          </a:solidFill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  <a:latin typeface="Book Antiqua" panose="02040602050305030304" pitchFamily="18" charset="0"/>
              </a:rPr>
              <a:t>Sistema nervoso central (SNC)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5EF03A0-4FB4-4537-A0F2-FB873657F4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82664" y="437455"/>
            <a:ext cx="3675983" cy="206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1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</TotalTime>
  <Words>939</Words>
  <Application>Microsoft Office PowerPoint</Application>
  <PresentationFormat>Widescreen</PresentationFormat>
  <Paragraphs>228</Paragraphs>
  <Slides>31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40" baseType="lpstr">
      <vt:lpstr>Arial</vt:lpstr>
      <vt:lpstr>Book Antiqua</vt:lpstr>
      <vt:lpstr>Calibri</vt:lpstr>
      <vt:lpstr>Calibri Light</vt:lpstr>
      <vt:lpstr>Tahoma</vt:lpstr>
      <vt:lpstr>Urdu Typesetting</vt:lpstr>
      <vt:lpstr>Vijaya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junior</dc:creator>
  <cp:lastModifiedBy>DANIEL NORMANDO MARQUES</cp:lastModifiedBy>
  <cp:revision>243</cp:revision>
  <dcterms:created xsi:type="dcterms:W3CDTF">2014-01-17T17:23:21Z</dcterms:created>
  <dcterms:modified xsi:type="dcterms:W3CDTF">2021-04-01T21:42:14Z</dcterms:modified>
</cp:coreProperties>
</file>